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descr="关系图"/>
          <p:cNvPicPr>
            <a:picLocks noChangeAspect="1"/>
          </p:cNvPicPr>
          <p:nvPr/>
        </p:nvPicPr>
        <p:blipFill>
          <a:blip r:embed="rId2"/>
          <a:srcRect r="2528" b="10909"/>
          <a:stretch>
            <a:fillRect/>
          </a:stretch>
        </p:blipFill>
        <p:spPr>
          <a:xfrm>
            <a:off x="239184" y="692150"/>
            <a:ext cx="11885083" cy="6110288"/>
          </a:xfrm>
          <a:prstGeom prst="rect">
            <a:avLst/>
          </a:prstGeom>
          <a:noFill/>
          <a:ln w="9525">
            <a:noFill/>
          </a:ln>
        </p:spPr>
      </p:pic>
      <p:sp>
        <p:nvSpPr>
          <p:cNvPr id="10" name="Rectangle 7"/>
          <p:cNvSpPr>
            <a:spLocks noChangeArrowheads="1"/>
          </p:cNvSpPr>
          <p:nvPr/>
        </p:nvSpPr>
        <p:spPr bwMode="auto">
          <a:xfrm>
            <a:off x="2117" y="549275"/>
            <a:ext cx="12192000" cy="151130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2051" name="Rectangle 3"/>
          <p:cNvSpPr>
            <a:spLocks noGrp="1" noChangeArrowheads="1"/>
          </p:cNvSpPr>
          <p:nvPr>
            <p:ph type="subTitle" idx="1"/>
          </p:nvPr>
        </p:nvSpPr>
        <p:spPr>
          <a:xfrm>
            <a:off x="2544233" y="2492375"/>
            <a:ext cx="7393517" cy="1222375"/>
          </a:xfrm>
        </p:spPr>
        <p:txBody>
          <a:bodyPr anchor="ctr"/>
          <a:lstStyle>
            <a:lvl1pPr marL="0" indent="0" algn="ctr">
              <a:buFontTx/>
              <a:buNone/>
              <a:defRPr/>
            </a:lvl1pPr>
          </a:lstStyle>
          <a:p>
            <a:pPr lvl="0"/>
            <a:r>
              <a:rPr lang="en-US" altLang="zh-CN" noProof="0"/>
              <a:t>Click to edit Master subtitle style</a:t>
            </a:r>
          </a:p>
        </p:txBody>
      </p:sp>
      <p:sp>
        <p:nvSpPr>
          <p:cNvPr id="2056" name="Rectangle 8"/>
          <p:cNvSpPr>
            <a:spLocks noGrp="1" noChangeArrowheads="1"/>
          </p:cNvSpPr>
          <p:nvPr>
            <p:ph type="ctrTitle"/>
          </p:nvPr>
        </p:nvSpPr>
        <p:spPr>
          <a:xfrm>
            <a:off x="1007533" y="620713"/>
            <a:ext cx="10363200" cy="1470025"/>
          </a:xfrm>
        </p:spPr>
        <p:txBody>
          <a:bodyPr/>
          <a:lstStyle>
            <a:lvl1pPr>
              <a:defRPr sz="3600"/>
            </a:lvl1pPr>
          </a:lstStyle>
          <a:p>
            <a:pPr lvl="0"/>
            <a:r>
              <a:rPr lang="en-US" altLang="zh-CN" noProof="0"/>
              <a:t>Click to edit Master title style</a:t>
            </a:r>
          </a:p>
        </p:txBody>
      </p:sp>
      <p:sp>
        <p:nvSpPr>
          <p:cNvPr id="11" name="Rectangle 4"/>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t>2/6/2023</a:t>
            </a:fld>
            <a:endParaRPr lang="en-US"/>
          </a:p>
        </p:txBody>
      </p:sp>
      <p:sp>
        <p:nvSpPr>
          <p:cNvPr id="12" name="Rectangle 5"/>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3" name="Rectangle 6"/>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t>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t>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t>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2117" y="333375"/>
            <a:ext cx="12192000" cy="100965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mn-cs"/>
            </a:endParaRPr>
          </a:p>
        </p:txBody>
      </p:sp>
      <p:pic>
        <p:nvPicPr>
          <p:cNvPr id="1027" name="Picture 3" descr="关系图"/>
          <p:cNvPicPr>
            <a:picLocks noChangeAspect="1"/>
          </p:cNvPicPr>
          <p:nvPr/>
        </p:nvPicPr>
        <p:blipFill>
          <a:blip r:embed="rId13"/>
          <a:srcRect t="1094" r="8122" b="13318"/>
          <a:stretch>
            <a:fillRect/>
          </a:stretch>
        </p:blipFill>
        <p:spPr>
          <a:xfrm>
            <a:off x="7730067" y="4438650"/>
            <a:ext cx="4453467" cy="2333625"/>
          </a:xfrm>
          <a:prstGeom prst="rect">
            <a:avLst/>
          </a:prstGeom>
          <a:noFill/>
          <a:ln w="9525">
            <a:noFill/>
          </a:ln>
        </p:spPr>
      </p:pic>
      <p:sp>
        <p:nvSpPr>
          <p:cNvPr id="1028" name="Rectangle 4"/>
          <p:cNvSpPr>
            <a:spLocks noGrp="1"/>
          </p:cNvSpPr>
          <p:nvPr>
            <p:ph type="title"/>
          </p:nvPr>
        </p:nvSpPr>
        <p:spPr>
          <a:xfrm>
            <a:off x="609600" y="274638"/>
            <a:ext cx="10972800" cy="1143000"/>
          </a:xfrm>
          <a:prstGeom prst="rect">
            <a:avLst/>
          </a:prstGeom>
          <a:noFill/>
          <a:ln w="9525">
            <a:noFill/>
          </a:ln>
        </p:spPr>
        <p:txBody>
          <a:bodyPr anchor="ctr" anchorCtr="0"/>
          <a:lstStyle/>
          <a:p>
            <a:pPr lvl="0"/>
            <a:r>
              <a:rPr lang="en-US" altLang="zh-CN" dirty="0"/>
              <a:t>Click to edit Master title style</a:t>
            </a:r>
          </a:p>
        </p:txBody>
      </p:sp>
      <p:sp>
        <p:nvSpPr>
          <p:cNvPr id="1029" name="Rectangle 5"/>
          <p:cNvSpPr>
            <a:spLocks noGrp="1"/>
          </p:cNvSpPr>
          <p:nvPr>
            <p:ph type="body" idx="1"/>
          </p:nvPr>
        </p:nvSpPr>
        <p:spPr>
          <a:xfrm>
            <a:off x="609600" y="1600200"/>
            <a:ext cx="10972800" cy="4525963"/>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30" name="Rectangle 6"/>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t>2/6/2023</a:t>
            </a:fld>
            <a:endParaRPr lang="en-US"/>
          </a:p>
        </p:txBody>
      </p:sp>
      <p:sp>
        <p:nvSpPr>
          <p:cNvPr id="1031" name="Rectangle 7"/>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2" name="Rectangle 8"/>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p:cTn id="12" dur="1000" fill="hold"/>
                                        <p:tgtEl>
                                          <p:spTgt spid="1028"/>
                                        </p:tgtEl>
                                        <p:attrNameLst>
                                          <p:attrName>ppt_x</p:attrName>
                                        </p:attrNameLst>
                                      </p:cBhvr>
                                      <p:tavLst>
                                        <p:tav tm="0">
                                          <p:val>
                                            <p:strVal val="#ppt_x-.2"/>
                                          </p:val>
                                        </p:tav>
                                        <p:tav tm="100000">
                                          <p:val>
                                            <p:strVal val="#ppt_x"/>
                                          </p:val>
                                        </p:tav>
                                      </p:tavLst>
                                    </p:anim>
                                    <p:anim calcmode="lin" valueType="num">
                                      <p:cBhvr>
                                        <p:cTn id="13" dur="1000" fill="hold"/>
                                        <p:tgtEl>
                                          <p:spTgt spid="102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nimBg="1"/>
      <p:bldP spid="1028" grpId="0" bldLvl="0"/>
    </p:bldLst>
  </p:timing>
  <p:hf sldNum="0"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69160" y="309245"/>
            <a:ext cx="6668135" cy="1065530"/>
          </a:xfrm>
        </p:spPr>
        <p:txBody>
          <a:bodyPr/>
          <a:lstStyle/>
          <a:p>
            <a:r>
              <a:rPr lang="en-US" sz="4000" b="1" dirty="0"/>
              <a:t>Accountability :</a:t>
            </a:r>
          </a:p>
        </p:txBody>
      </p:sp>
      <p:sp>
        <p:nvSpPr>
          <p:cNvPr id="3" name="Subtitle 2"/>
          <p:cNvSpPr>
            <a:spLocks noGrp="1"/>
          </p:cNvSpPr>
          <p:nvPr>
            <p:ph type="subTitle" idx="1"/>
          </p:nvPr>
        </p:nvSpPr>
        <p:spPr>
          <a:xfrm>
            <a:off x="142240" y="856615"/>
            <a:ext cx="8510905" cy="5340350"/>
          </a:xfrm>
        </p:spPr>
        <p:txBody>
          <a:bodyPr>
            <a:normAutofit fontScale="70000"/>
          </a:bodyPr>
          <a:lstStyle/>
          <a:p>
            <a:pPr marL="342900" indent="-342900">
              <a:buFont typeface="Arial" panose="020B0604020202020204" pitchFamily="34" charset="0"/>
              <a:buChar char="•"/>
            </a:pPr>
            <a:endParaRPr lang="en-US"/>
          </a:p>
          <a:p>
            <a:pPr marL="342900" indent="-342900">
              <a:buFont typeface="Arial" panose="020B0604020202020204" pitchFamily="34" charset="0"/>
              <a:buChar char="•"/>
            </a:pPr>
            <a:r>
              <a:rPr lang="en-US" sz="2800"/>
              <a:t>Accountability is the obligation of an individual to formally report to his superior about the work he has done to discharge his</a:t>
            </a:r>
          </a:p>
          <a:p>
            <a:pPr>
              <a:buFont typeface="Arial" panose="020B0604020202020204" pitchFamily="34" charset="0"/>
            </a:pPr>
            <a:r>
              <a:rPr lang="en-US" sz="2800"/>
              <a:t> responsibility.</a:t>
            </a:r>
          </a:p>
          <a:p>
            <a:pPr marL="342900" indent="-342900">
              <a:buFont typeface="Arial" panose="020B0604020202020204" pitchFamily="34" charset="0"/>
              <a:buChar char="•"/>
            </a:pPr>
            <a:r>
              <a:rPr lang="en-US" sz="2800"/>
              <a:t> When a subordinate reports about his performance, success or failure, to his superior he discharges his accountability.</a:t>
            </a:r>
          </a:p>
          <a:p>
            <a:pPr marL="342900" indent="-342900">
              <a:buFont typeface="Arial" panose="020B0604020202020204" pitchFamily="34" charset="0"/>
              <a:buChar char="•"/>
            </a:pPr>
            <a:endParaRPr lang="en-US" sz="2800"/>
          </a:p>
          <a:p>
            <a:pPr marL="342900" indent="-342900">
              <a:buFont typeface="Arial" panose="020B0604020202020204" pitchFamily="34" charset="0"/>
              <a:buChar char="•"/>
            </a:pPr>
            <a:r>
              <a:rPr lang="en-US" sz="2800"/>
              <a:t> So accountability is related to assigned work and reporting of its performance. </a:t>
            </a:r>
          </a:p>
          <a:p>
            <a:endParaRPr lang="en-US" sz="2800"/>
          </a:p>
          <a:p>
            <a:pPr marL="342900" indent="-342900">
              <a:buFont typeface="Arial" panose="020B0604020202020204" pitchFamily="34" charset="0"/>
              <a:buChar char="•"/>
            </a:pPr>
            <a:r>
              <a:rPr lang="en-US" sz="2800"/>
              <a:t>In the words of </a:t>
            </a:r>
            <a:r>
              <a:rPr lang="en-US" sz="2800" b="1"/>
              <a:t>Mc Farland</a:t>
            </a:r>
            <a:r>
              <a:rPr lang="en-US" sz="2800"/>
              <a:t>, “Accountability refers to the fact that each performer who is given authority and responsibility must recognize that the executive above him will judge the quality of his performance.” Responsibility and accountability go hand in hand, the lat</a:t>
            </a:r>
            <a:r>
              <a:rPr lang="en-US"/>
              <a:t>er arises out of the former. </a:t>
            </a:r>
          </a:p>
        </p:txBody>
      </p:sp>
      <p:sp>
        <p:nvSpPr>
          <p:cNvPr id="4" name="Flowchart: Alternate Process 3"/>
          <p:cNvSpPr/>
          <p:nvPr/>
        </p:nvSpPr>
        <p:spPr>
          <a:xfrm>
            <a:off x="10448290" y="1374775"/>
            <a:ext cx="1163320" cy="1336040"/>
          </a:xfrm>
          <a:prstGeom prst="flowChartAlternateProcess">
            <a:avLst/>
          </a:prstGeom>
          <a:gradFill rotWithShape="0">
            <a:gsLst>
              <a:gs pos="0">
                <a:srgbClr val="FBFB11"/>
              </a:gs>
              <a:gs pos="100000">
                <a:srgbClr val="838309"/>
              </a:gs>
            </a:gsLst>
            <a:lin ang="5400000" scaled="0"/>
          </a:gradFill>
          <a:ln w="9525" cap="flat" cmpd="sng" algn="ctr">
            <a:solidFill>
              <a:schemeClr val="tx1"/>
            </a:solidFill>
            <a:prstDash val="solid"/>
            <a:round/>
            <a:headEnd type="none" w="med" len="med"/>
            <a:tailEnd type="none" w="med" len="med"/>
          </a:ln>
        </p:spPr>
        <p:txBody>
          <a:bodyPr vert="horz" wrap="none" lIns="91440" tIns="45720" rIns="91440" bIns="45720" numCol="1" anchor="ctr" anchorCtr="0" compatLnSpc="1"/>
          <a:lstStyle/>
          <a:p>
            <a:pPr marL="0" marR="0" indent="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gradFill>
                  <a:gsLst>
                    <a:gs pos="0">
                      <a:srgbClr val="FE4444"/>
                    </a:gs>
                    <a:gs pos="100000">
                      <a:srgbClr val="832B2B"/>
                    </a:gs>
                  </a:gsLst>
                  <a:lin scaled="0"/>
                </a:gradFill>
                <a:effectLst/>
                <a:latin typeface="Arial" panose="020B0604020202020204" pitchFamily="34" charset="0"/>
                <a:ea typeface="SimSun" panose="02010600030101010101" pitchFamily="2" charset="-122"/>
              </a:rPr>
              <a:t>Top</a:t>
            </a:r>
          </a:p>
          <a:p>
            <a:pPr marL="0" marR="0" indent="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gradFill>
                  <a:gsLst>
                    <a:gs pos="0">
                      <a:srgbClr val="FE4444"/>
                    </a:gs>
                    <a:gs pos="100000">
                      <a:srgbClr val="832B2B"/>
                    </a:gs>
                  </a:gsLst>
                  <a:lin scaled="0"/>
                </a:gradFill>
                <a:effectLst/>
                <a:latin typeface="Arial" panose="020B0604020202020204" pitchFamily="34" charset="0"/>
                <a:ea typeface="SimSun" panose="02010600030101010101" pitchFamily="2" charset="-122"/>
              </a:rPr>
              <a:t>Level</a:t>
            </a:r>
          </a:p>
        </p:txBody>
      </p:sp>
      <p:sp>
        <p:nvSpPr>
          <p:cNvPr id="5" name="Up Arrow 4"/>
          <p:cNvSpPr/>
          <p:nvPr/>
        </p:nvSpPr>
        <p:spPr>
          <a:xfrm>
            <a:off x="10862945" y="2783205"/>
            <a:ext cx="333375" cy="1487170"/>
          </a:xfrm>
          <a:prstGeom prst="upArrow">
            <a:avLst/>
          </a:prstGeom>
          <a:gradFill rotWithShape="0">
            <a:gsLst>
              <a:gs pos="0">
                <a:srgbClr val="FE4444"/>
              </a:gs>
              <a:gs pos="100000">
                <a:srgbClr val="832B2B"/>
              </a:gs>
            </a:gsLst>
            <a:lin ang="5400000" scaled="0"/>
          </a:gra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SimSun" panose="02010600030101010101" pitchFamily="2" charset="-122"/>
            </a:endParaRPr>
          </a:p>
        </p:txBody>
      </p:sp>
      <p:sp>
        <p:nvSpPr>
          <p:cNvPr id="6" name="Rounded Rectangle 5"/>
          <p:cNvSpPr/>
          <p:nvPr/>
        </p:nvSpPr>
        <p:spPr>
          <a:xfrm>
            <a:off x="10447655" y="4342765"/>
            <a:ext cx="1163320" cy="1278255"/>
          </a:xfrm>
          <a:prstGeom prst="roundRect">
            <a:avLst/>
          </a:prstGeom>
          <a:gradFill>
            <a:gsLst>
              <a:gs pos="0">
                <a:srgbClr val="FBFB11"/>
              </a:gs>
              <a:gs pos="100000">
                <a:srgbClr val="838309"/>
              </a:gs>
            </a:gsLst>
            <a:lin scaled="0"/>
          </a:gradFill>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none" lIns="91440" tIns="45720" rIns="91440" bIns="45720" numCol="1" anchor="ctr" anchorCtr="0" compatLnSpc="1"/>
          <a:lstStyle/>
          <a:p>
            <a:pPr marL="0" marR="0" indent="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FF0000"/>
                </a:solidFill>
                <a:effectLst/>
                <a:latin typeface="Arial" panose="020B0604020202020204" pitchFamily="34" charset="0"/>
                <a:ea typeface="SimSun" panose="02010600030101010101" pitchFamily="2" charset="-122"/>
              </a:rPr>
              <a:t>Lower</a:t>
            </a:r>
          </a:p>
          <a:p>
            <a:pPr marL="0" marR="0" indent="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FF0000"/>
                </a:solidFill>
                <a:effectLst/>
                <a:latin typeface="Arial" panose="020B0604020202020204" pitchFamily="34" charset="0"/>
                <a:ea typeface="SimSun" panose="02010600030101010101" pitchFamily="2" charset="-122"/>
              </a:rPr>
              <a:t>Level</a:t>
            </a:r>
          </a:p>
        </p:txBody>
      </p:sp>
    </p:spTree>
  </p:cSld>
  <p:clrMapOvr>
    <a:masterClrMapping/>
  </p:clrMapOvr>
  <mc:AlternateContent xmlns:mc="http://schemas.openxmlformats.org/markup-compatibility/2006" xmlns:p14="http://schemas.microsoft.com/office/powerpoint/2010/main">
    <mc:Choice Requires="p14">
      <p:transition spd="med">
        <p:newsflash/>
      </p:transition>
    </mc:Choice>
    <mc:Fallback xmlns="">
      <p:transition spd="med">
        <p:newsflash/>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linds(horizontal)">
                                      <p:cBhvr>
                                        <p:cTn id="16" dur="500"/>
                                        <p:tgtEl>
                                          <p:spTgt spid="3">
                                            <p:txEl>
                                              <p:pRg st="5" end="5"/>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blinds(horizontal)">
                                      <p:cBhvr>
                                        <p:cTn id="19" dur="500"/>
                                        <p:tgtEl>
                                          <p:spTgt spid="3">
                                            <p:txEl>
                                              <p:pRg st="7" end="7"/>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circle(in)">
                                      <p:cBhvr>
                                        <p:cTn id="24" dur="2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ox(in)">
                                      <p:cBhvr>
                                        <p:cTn id="29" dur="20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blinds(horizontal)">
                                      <p:cBhvr>
                                        <p:cTn id="3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bldLvl="0" animBg="1"/>
      <p:bldP spid="5" grpId="1" animBg="1"/>
      <p:bldP spid="6" grpId="0" animBg="1"/>
      <p:bldP spid="6"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b="1">
                <a:sym typeface="+mn-ea"/>
              </a:rPr>
            </a:br>
            <a:r>
              <a:rPr lang="en-US" b="1">
                <a:sym typeface="+mn-ea"/>
              </a:rPr>
              <a:t>Sources of Power :</a:t>
            </a:r>
            <a:br>
              <a:rPr lang="en-US"/>
            </a:br>
            <a:endParaRPr lang="en-US"/>
          </a:p>
        </p:txBody>
      </p:sp>
      <p:sp>
        <p:nvSpPr>
          <p:cNvPr id="3" name="Content Placeholder 2"/>
          <p:cNvSpPr>
            <a:spLocks noGrp="1"/>
          </p:cNvSpPr>
          <p:nvPr>
            <p:ph idx="1"/>
          </p:nvPr>
        </p:nvSpPr>
        <p:spPr>
          <a:xfrm>
            <a:off x="119380" y="1600200"/>
            <a:ext cx="11463020" cy="4526280"/>
          </a:xfrm>
        </p:spPr>
        <p:txBody>
          <a:bodyPr/>
          <a:lstStyle/>
          <a:p>
            <a:pPr marL="0" indent="0">
              <a:buNone/>
            </a:pPr>
            <a:r>
              <a:rPr lang="en-US" sz="3600" b="1">
                <a:effectLst>
                  <a:glow rad="63500">
                    <a:schemeClr val="accent1">
                      <a:satMod val="175000"/>
                      <a:alpha val="40000"/>
                    </a:schemeClr>
                  </a:glow>
                  <a:outerShdw blurRad="50800" dist="38100" dir="2700000" algn="tl" rotWithShape="0">
                    <a:prstClr val="black">
                      <a:alpha val="40000"/>
                    </a:prstClr>
                  </a:outerShdw>
                  <a:reflection blurRad="6350" stA="60000" endA="900" endPos="58000" dir="5400000" sy="-100000" algn="bl" rotWithShape="0"/>
                </a:effectLst>
              </a:rPr>
              <a:t>4 . Expert Power :</a:t>
            </a:r>
          </a:p>
          <a:p>
            <a:pPr marL="0" indent="0">
              <a:buNone/>
            </a:pPr>
            <a:endParaRPr lang="en-US" b="1">
              <a:effectLst>
                <a:glow rad="63500">
                  <a:schemeClr val="accent1">
                    <a:satMod val="175000"/>
                    <a:alpha val="40000"/>
                  </a:schemeClr>
                </a:glow>
                <a:outerShdw blurRad="50800" dist="38100" dir="2700000" algn="tl" rotWithShape="0">
                  <a:prstClr val="black">
                    <a:alpha val="40000"/>
                  </a:prstClr>
                </a:outerShdw>
                <a:reflection blurRad="6350" stA="60000" endA="900" endPos="58000" dir="5400000" sy="-100000" algn="bl" rotWithShape="0"/>
              </a:effectLst>
            </a:endParaRPr>
          </a:p>
          <a:p>
            <a:pPr marL="0" indent="0">
              <a:buNone/>
            </a:pPr>
            <a:r>
              <a:rPr lang="en-US" sz="2400">
                <a:blipFill>
                  <a:blip r:embed="rId2"/>
                  <a:tile tx="0" ty="0" sx="100000" sy="100000" flip="none" algn="tl"/>
                </a:blipFill>
              </a:rPr>
              <a:t>When a person has an expert knowledge of some kind or he is a specialist in a particular case then one can influence the behaviour of others. A doctor has expert power on his patients. A production manager may yield influence on his subordinates because of his vast experience and expertise in a specific manufacturing field.</a:t>
            </a:r>
          </a:p>
          <a:p>
            <a:pPr marL="0" indent="0">
              <a:buNone/>
            </a:pPr>
            <a:endParaRPr lang="en-US" sz="2400">
              <a:blipFill>
                <a:blip r:embed="rId2"/>
                <a:tile tx="0" ty="0" sx="100000" sy="100000" flip="none" algn="tl"/>
              </a:blipFill>
            </a:endParaRPr>
          </a:p>
          <a:p>
            <a:pPr marL="0" indent="0">
              <a:buNone/>
            </a:pPr>
            <a:endParaRPr lang="en-US" sz="2400">
              <a:blipFill>
                <a:blip r:embed="rId2"/>
                <a:tile tx="0" ty="0" sx="100000" sy="100000" flip="none" algn="tl"/>
              </a:blipFill>
            </a:endParaRPr>
          </a:p>
          <a:p>
            <a:pPr marL="0" indent="0">
              <a:buNone/>
            </a:pPr>
            <a:endParaRPr lang="en-US" sz="2400">
              <a:blipFill>
                <a:blip r:embed="rId2"/>
                <a:tile tx="0" ty="0" sx="100000" sy="100000" flip="none" algn="tl"/>
              </a:blipFill>
            </a:endParaRPr>
          </a:p>
          <a:p>
            <a:pPr marL="0" indent="0">
              <a:buNone/>
            </a:pPr>
            <a:r>
              <a:rPr lang="en-US" sz="2400">
                <a:blipFill>
                  <a:blip r:embed="rId2"/>
                  <a:tile tx="0" ty="0" sx="100000" sy="100000" flip="none" algn="tl"/>
                </a:blipFill>
              </a:rPr>
              <a:t>                                                                                 </a:t>
            </a:r>
            <a:r>
              <a:rPr lang="en-US" sz="2400" b="1">
                <a:solidFill>
                  <a:srgbClr val="FF0000"/>
                </a:solidFill>
              </a:rPr>
              <a:t>Thank you </a:t>
            </a:r>
          </a:p>
        </p:txBody>
      </p:sp>
      <p:sp>
        <p:nvSpPr>
          <p:cNvPr id="4" name="Smiley Face 3"/>
          <p:cNvSpPr/>
          <p:nvPr/>
        </p:nvSpPr>
        <p:spPr>
          <a:xfrm>
            <a:off x="8735695" y="5941695"/>
            <a:ext cx="793750" cy="817245"/>
          </a:xfrm>
          <a:prstGeom prst="smileyFace">
            <a:avLst/>
          </a:prstGeom>
          <a:solidFill>
            <a:schemeClr val="accent1">
              <a:lumMod val="75000"/>
            </a:schemeClr>
          </a:solidFill>
          <a:ln w="9525" cap="flat" cmpd="sng" algn="ctr">
            <a:solidFill>
              <a:schemeClr val="bg2"/>
            </a:solidFill>
            <a:prstDash val="solid"/>
            <a:round/>
            <a:headEnd type="none" w="med" len="med"/>
            <a:tailEnd type="none" w="med" len="med"/>
          </a:ln>
        </p:spPr>
        <p:txBody>
          <a:bodyPr vert="horz" wrap="none" lIns="91440" tIns="45720" rIns="91440" bIns="45720" numCol="1"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SimSun"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ssolv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ym typeface="+mn-ea"/>
              </a:rPr>
              <a:t>Nature of Accountability :</a:t>
            </a:r>
          </a:p>
        </p:txBody>
      </p:sp>
      <p:sp>
        <p:nvSpPr>
          <p:cNvPr id="3" name="Content Placeholder 2"/>
          <p:cNvSpPr>
            <a:spLocks noGrp="1"/>
          </p:cNvSpPr>
          <p:nvPr>
            <p:ph idx="1"/>
          </p:nvPr>
        </p:nvSpPr>
        <p:spPr>
          <a:xfrm>
            <a:off x="460375" y="1692275"/>
            <a:ext cx="10662285" cy="3765550"/>
          </a:xfrm>
        </p:spPr>
        <p:txBody>
          <a:bodyPr/>
          <a:lstStyle/>
          <a:p>
            <a:pPr marL="514350" indent="-514350">
              <a:buAutoNum type="arabicPeriod"/>
            </a:pPr>
            <a:r>
              <a:rPr lang="en-US" b="1">
                <a:effectLst/>
              </a:rPr>
              <a:t> Cannot be delegated </a:t>
            </a:r>
          </a:p>
          <a:p>
            <a:pPr marL="514350" indent="-514350">
              <a:buAutoNum type="arabicPeriod"/>
            </a:pPr>
            <a:r>
              <a:rPr lang="en-US" b="1">
                <a:effectLst/>
              </a:rPr>
              <a:t> Always Upward</a:t>
            </a:r>
          </a:p>
          <a:p>
            <a:pPr marL="514350" indent="-514350">
              <a:buAutoNum type="arabicPeriod"/>
            </a:pPr>
            <a:r>
              <a:rPr lang="en-US" b="1">
                <a:effectLst/>
              </a:rPr>
              <a:t> Unitary</a:t>
            </a:r>
          </a:p>
          <a:p>
            <a:pPr marL="514350" indent="-514350">
              <a:buAutoNum type="arabicPeriod"/>
            </a:pPr>
            <a:r>
              <a:rPr lang="en-US" b="1">
                <a:effectLst/>
              </a:rPr>
              <a:t> Accountability Standard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1600"/>
            <a:ext cx="10972800" cy="1316355"/>
          </a:xfrm>
        </p:spPr>
        <p:txBody>
          <a:bodyPr/>
          <a:lstStyle/>
          <a:p>
            <a:r>
              <a:rPr lang="en-US">
                <a:sym typeface="+mn-ea"/>
              </a:rPr>
              <a:t> </a:t>
            </a:r>
            <a:br>
              <a:rPr lang="en-US">
                <a:sym typeface="+mn-ea"/>
              </a:rPr>
            </a:br>
            <a:r>
              <a:rPr lang="en-US" b="1">
                <a:sym typeface="+mn-ea"/>
              </a:rPr>
              <a:t>Nature of Accountability :</a:t>
            </a:r>
            <a:br>
              <a:rPr lang="en-US" b="1">
                <a:sym typeface="+mn-ea"/>
              </a:rPr>
            </a:br>
            <a:endParaRPr lang="en-US" b="1"/>
          </a:p>
        </p:txBody>
      </p:sp>
      <p:sp>
        <p:nvSpPr>
          <p:cNvPr id="3" name="Content Placeholder 2"/>
          <p:cNvSpPr>
            <a:spLocks noGrp="1"/>
          </p:cNvSpPr>
          <p:nvPr>
            <p:ph idx="1"/>
          </p:nvPr>
        </p:nvSpPr>
        <p:spPr>
          <a:xfrm>
            <a:off x="229235" y="1522730"/>
            <a:ext cx="10420350" cy="5335905"/>
          </a:xfrm>
        </p:spPr>
        <p:style>
          <a:lnRef idx="2">
            <a:schemeClr val="accent3"/>
          </a:lnRef>
          <a:fillRef idx="1">
            <a:schemeClr val="lt1"/>
          </a:fillRef>
          <a:effectRef idx="0">
            <a:schemeClr val="accent3"/>
          </a:effectRef>
          <a:fontRef idx="minor">
            <a:schemeClr val="dk1"/>
          </a:fontRef>
        </p:style>
        <p:txBody>
          <a:bodyPr/>
          <a:lstStyle/>
          <a:p>
            <a:pPr marL="514350" indent="-514350">
              <a:buFont typeface="+mj-lt"/>
              <a:buAutoNum type="arabicPeriod"/>
            </a:pPr>
            <a:r>
              <a:rPr lang="en-US" sz="3600" b="1">
                <a:effectLst>
                  <a:glow rad="63500">
                    <a:schemeClr val="accent1">
                      <a:satMod val="175000"/>
                      <a:alpha val="40000"/>
                    </a:schemeClr>
                  </a:glow>
                  <a:reflection blurRad="6350" stA="60000" endA="900" endPos="58000" dir="5400000" sy="-100000" algn="bl" rotWithShape="0"/>
                </a:effectLst>
              </a:rPr>
              <a:t>Cannot of Accountability</a:t>
            </a:r>
            <a:r>
              <a:rPr lang="en-US" b="1">
                <a:effectLst>
                  <a:glow rad="63500">
                    <a:schemeClr val="accent1">
                      <a:satMod val="175000"/>
                      <a:alpha val="40000"/>
                    </a:schemeClr>
                  </a:glow>
                  <a:reflection blurRad="6350" stA="60000" endA="900" endPos="58000" dir="5400000" sy="-100000" algn="bl" rotWithShape="0"/>
                </a:effectLst>
              </a:rPr>
              <a:t> :</a:t>
            </a:r>
          </a:p>
          <a:p>
            <a:pPr marL="0" indent="0">
              <a:buFont typeface="+mj-lt"/>
              <a:buNone/>
            </a:pPr>
            <a:endParaRPr lang="en-US" sz="2400" b="1">
              <a:ln w="12700" cmpd="sng">
                <a:noFill/>
                <a:prstDash val="solid"/>
              </a:ln>
              <a:blipFill>
                <a:blip r:embed="rId2"/>
                <a:tile tx="0" ty="0" sx="100000" sy="100000" flip="none" algn="tl"/>
              </a:blipFill>
              <a:effectLst>
                <a:glow rad="63500">
                  <a:schemeClr val="accent1">
                    <a:satMod val="175000"/>
                    <a:alpha val="40000"/>
                  </a:schemeClr>
                </a:glow>
                <a:reflection blurRad="6350" stA="60000" endA="900" endPos="58000" dir="5400000" sy="-100000" algn="bl" rotWithShape="0"/>
              </a:effectLst>
            </a:endParaRPr>
          </a:p>
          <a:p>
            <a:pPr marL="0" indent="0">
              <a:buFont typeface="+mj-lt"/>
              <a:buNone/>
            </a:pPr>
            <a:r>
              <a:rPr lang="en-US" sz="2400">
                <a:ln w="12700" cmpd="sng">
                  <a:noFill/>
                  <a:prstDash val="solid"/>
                </a:ln>
                <a:blipFill>
                  <a:blip r:embed="rId2"/>
                  <a:tile tx="0" ty="0" sx="100000" sy="100000" flip="none" algn="tl"/>
                </a:blipFill>
                <a:effectLst/>
              </a:rPr>
              <a:t>Accountability cannot be delegated to anybody else even though the work may be done by a subordinate. A person remains accountable to his superior for the work given to him.</a:t>
            </a:r>
            <a:r>
              <a:rPr lang="en-US" sz="2400" b="1">
                <a:effectLst>
                  <a:glow rad="63500">
                    <a:schemeClr val="accent3">
                      <a:satMod val="175000"/>
                      <a:alpha val="40000"/>
                    </a:schemeClr>
                  </a:glow>
                  <a:outerShdw blurRad="50800" dist="38100" dir="5400000" algn="t" rotWithShape="0">
                    <a:prstClr val="black">
                      <a:alpha val="40000"/>
                    </a:prstClr>
                  </a:outerShdw>
                  <a:reflection blurRad="6350" stA="60000" endA="900" endPos="58000" dir="5400000" sy="-100000" algn="bl" rotWithShape="0"/>
                </a:effectLst>
                <a:sym typeface="+mn-ea"/>
              </a:rPr>
              <a:t> </a:t>
            </a:r>
          </a:p>
          <a:p>
            <a:pPr marL="0" indent="0">
              <a:buFont typeface="+mj-lt"/>
              <a:buNone/>
            </a:pPr>
            <a:endParaRPr lang="en-US" sz="2400" b="1">
              <a:effectLst>
                <a:glow rad="63500">
                  <a:schemeClr val="accent3">
                    <a:satMod val="175000"/>
                    <a:alpha val="40000"/>
                  </a:schemeClr>
                </a:glow>
                <a:outerShdw blurRad="50800" dist="38100" dir="5400000" algn="t" rotWithShape="0">
                  <a:prstClr val="black">
                    <a:alpha val="40000"/>
                  </a:prstClr>
                </a:outerShdw>
                <a:reflection blurRad="6350" stA="60000" endA="900" endPos="58000" dir="5400000" sy="-100000" algn="bl" rotWithShape="0"/>
              </a:effectLst>
            </a:endParaRPr>
          </a:p>
          <a:p>
            <a:pPr marL="0" indent="0" algn="ctr">
              <a:buFont typeface="+mj-lt"/>
              <a:buNone/>
            </a:pPr>
            <a:r>
              <a:rPr lang="en-US" sz="2400" b="1">
                <a:effectLst>
                  <a:glow rad="63500">
                    <a:schemeClr val="accent3">
                      <a:satMod val="175000"/>
                      <a:alpha val="40000"/>
                    </a:schemeClr>
                  </a:glow>
                  <a:outerShdw blurRad="50800" dist="38100" dir="5400000" algn="t" rotWithShape="0">
                    <a:prstClr val="black">
                      <a:alpha val="40000"/>
                    </a:prstClr>
                  </a:outerShdw>
                  <a:reflection blurRad="6350" stA="60000" endA="900" endPos="58000" dir="5400000" sy="-100000" algn="bl" rotWithShape="0"/>
                </a:effectLst>
                <a:sym typeface="+mn-ea"/>
              </a:rPr>
              <a:t>                                                                               </a:t>
            </a:r>
            <a:endParaRPr lang="en-US" sz="2400" b="1">
              <a:effectLst>
                <a:glow rad="63500">
                  <a:schemeClr val="accent3">
                    <a:satMod val="175000"/>
                    <a:alpha val="40000"/>
                  </a:schemeClr>
                </a:glow>
                <a:outerShdw blurRad="50800" dist="38100" dir="5400000" algn="t" rotWithShape="0">
                  <a:prstClr val="black">
                    <a:alpha val="40000"/>
                  </a:prstClr>
                </a:outerShdw>
                <a:reflection blurRad="6350" stA="60000" endA="900" endPos="58000" dir="5400000" sy="-100000" algn="bl" rotWithShape="0"/>
              </a:effectLst>
            </a:endParaRPr>
          </a:p>
          <a:p>
            <a:pPr marL="0" indent="0">
              <a:buNone/>
            </a:pPr>
            <a:r>
              <a:rPr lang="en-US" b="1">
                <a:effectLst>
                  <a:glow rad="63500">
                    <a:schemeClr val="accent3">
                      <a:satMod val="175000"/>
                      <a:alpha val="40000"/>
                    </a:schemeClr>
                  </a:glow>
                  <a:outerShdw blurRad="50800" dist="38100" dir="5400000" algn="t" rotWithShape="0">
                    <a:prstClr val="black">
                      <a:alpha val="40000"/>
                    </a:prstClr>
                  </a:outerShdw>
                  <a:reflection blurRad="6350" stA="60000" endA="900" endPos="58000" dir="5400000" sy="-100000" algn="bl" rotWithShape="0"/>
                </a:effectLst>
                <a:sym typeface="+mn-ea"/>
              </a:rPr>
              <a:t>2 .  Always Upwards : </a:t>
            </a:r>
          </a:p>
          <a:p>
            <a:pPr marL="0" indent="0">
              <a:buNone/>
            </a:pPr>
            <a:r>
              <a:rPr lang="en-US" b="1">
                <a:effectLst>
                  <a:glow rad="63500">
                    <a:schemeClr val="accent3">
                      <a:satMod val="175000"/>
                      <a:alpha val="40000"/>
                    </a:schemeClr>
                  </a:glow>
                  <a:outerShdw blurRad="50800" dist="38100" dir="5400000" algn="t" rotWithShape="0">
                    <a:prstClr val="black">
                      <a:alpha val="40000"/>
                    </a:prstClr>
                  </a:outerShdw>
                  <a:reflection blurRad="6350" stA="60000" endA="900" endPos="58000" dir="5400000" sy="-100000" algn="bl" rotWithShape="0"/>
                </a:effectLst>
                <a:sym typeface="+mn-ea"/>
              </a:rPr>
              <a:t> </a:t>
            </a:r>
            <a:endParaRPr lang="en-US" b="1">
              <a:effectLst>
                <a:glow rad="63500">
                  <a:schemeClr val="accent3">
                    <a:satMod val="175000"/>
                    <a:alpha val="40000"/>
                  </a:schemeClr>
                </a:glow>
                <a:outerShdw blurRad="50800" dist="38100" dir="5400000" algn="t" rotWithShape="0">
                  <a:prstClr val="black">
                    <a:alpha val="40000"/>
                  </a:prstClr>
                </a:outerShdw>
                <a:reflection blurRad="6350" stA="60000" endA="900" endPos="58000" dir="5400000" sy="-100000" algn="bl" rotWithShape="0"/>
              </a:effectLst>
            </a:endParaRPr>
          </a:p>
          <a:p>
            <a:pPr marL="0" indent="0">
              <a:buFont typeface="+mj-lt"/>
              <a:buNone/>
            </a:pPr>
            <a:r>
              <a:rPr lang="en-US" sz="2400">
                <a:blipFill>
                  <a:blip r:embed="rId2"/>
                  <a:tile tx="0" ty="0" sx="100000" sy="100000" flip="none" algn="tl"/>
                </a:blipFill>
                <a:effectLst/>
              </a:rPr>
              <a:t>Authority always goes downwards and accountability goes upwards. A subordinate remains accountable to the boss above him.</a:t>
            </a:r>
          </a:p>
          <a:p>
            <a:pPr marL="0" indent="0" algn="ctr">
              <a:buFont typeface="+mj-lt"/>
              <a:buNone/>
            </a:pPr>
            <a:endParaRPr lang="en-US" sz="2400">
              <a:ln w="12700" cmpd="sng">
                <a:noFill/>
                <a:prstDash val="solid"/>
              </a:ln>
              <a:blipFill>
                <a:blip r:embed="rId2"/>
                <a:tile tx="0" ty="0" sx="100000" sy="100000" flip="none" algn="tl"/>
              </a:blipFill>
              <a:effectLst/>
            </a:endParaRPr>
          </a:p>
          <a:p>
            <a:pPr marL="0" indent="0" algn="ctr">
              <a:buFont typeface="+mj-lt"/>
              <a:buNone/>
            </a:pPr>
            <a:endParaRPr lang="en-US" sz="2400">
              <a:ln w="12700" cmpd="sng">
                <a:noFill/>
                <a:prstDash val="solid"/>
              </a:ln>
              <a:blipFill>
                <a:blip r:embed="rId2"/>
                <a:tile tx="0" ty="0" sx="100000" sy="100000" flip="none" algn="tl"/>
              </a:blip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heckerboard(across)">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heckerboard(across)">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3" grpI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b="1">
                <a:sym typeface="+mn-ea"/>
              </a:rPr>
            </a:br>
            <a:r>
              <a:rPr lang="en-US" b="1">
                <a:sym typeface="+mn-ea"/>
              </a:rPr>
              <a:t>Nature of Accountability :</a:t>
            </a:r>
            <a:br>
              <a:rPr lang="en-US" b="1">
                <a:sym typeface="+mn-ea"/>
              </a:rPr>
            </a:br>
            <a:endParaRPr lang="en-US"/>
          </a:p>
        </p:txBody>
      </p:sp>
      <p:sp>
        <p:nvSpPr>
          <p:cNvPr id="3" name="Content Placeholder 2"/>
          <p:cNvSpPr>
            <a:spLocks noGrp="1"/>
          </p:cNvSpPr>
          <p:nvPr>
            <p:ph idx="1"/>
          </p:nvPr>
        </p:nvSpPr>
        <p:spPr>
          <a:xfrm>
            <a:off x="245745" y="1694815"/>
            <a:ext cx="10972800" cy="4525963"/>
          </a:xfrm>
        </p:spPr>
        <p:txBody>
          <a:bodyPr/>
          <a:lstStyle/>
          <a:p>
            <a:pPr marL="457200" lvl="1" indent="0">
              <a:buFont typeface="+mj-lt"/>
              <a:buNone/>
            </a:pPr>
            <a:endParaRPr lang="en-US" b="1">
              <a:effectLst>
                <a:glow rad="63500">
                  <a:schemeClr val="accent3">
                    <a:satMod val="175000"/>
                    <a:alpha val="40000"/>
                  </a:schemeClr>
                </a:glow>
                <a:outerShdw blurRad="50800" dist="38100" dir="5400000" algn="t" rotWithShape="0">
                  <a:prstClr val="black">
                    <a:alpha val="40000"/>
                  </a:prstClr>
                </a:outerShdw>
                <a:reflection blurRad="6350" stA="60000" endA="900" endPos="58000" dir="5400000" sy="-100000" algn="bl" rotWithShape="0"/>
              </a:effectLst>
            </a:endParaRPr>
          </a:p>
          <a:p>
            <a:pPr marL="0" indent="0">
              <a:buFont typeface="+mj-lt"/>
              <a:buNone/>
            </a:pPr>
            <a:r>
              <a:rPr lang="en-US" sz="3600" b="1">
                <a:effectLst>
                  <a:glow rad="63500">
                    <a:schemeClr val="accent3">
                      <a:satMod val="175000"/>
                      <a:alpha val="40000"/>
                    </a:schemeClr>
                  </a:glow>
                  <a:outerShdw blurRad="50800" dist="38100" dir="5400000" algn="t" rotWithShape="0">
                    <a:prstClr val="black">
                      <a:alpha val="40000"/>
                    </a:prstClr>
                  </a:outerShdw>
                  <a:reflection blurRad="6350" stA="60000" endA="900" endPos="58000" dir="5400000" sy="-100000" algn="bl" rotWithShape="0"/>
                </a:effectLst>
              </a:rPr>
              <a:t>3 .  Unitary : </a:t>
            </a:r>
          </a:p>
          <a:p>
            <a:pPr marL="0" indent="0">
              <a:buFont typeface="+mj-lt"/>
              <a:buNone/>
            </a:pPr>
            <a:endParaRPr lang="en-US" sz="2400">
              <a:blipFill>
                <a:blip r:embed="rId2"/>
                <a:tile tx="0" ty="0" sx="100000" sy="100000" flip="none" algn="tl"/>
              </a:blipFill>
              <a:effectLst/>
            </a:endParaRPr>
          </a:p>
          <a:p>
            <a:pPr marL="0" indent="0">
              <a:buFont typeface="+mj-lt"/>
              <a:buNone/>
            </a:pPr>
            <a:r>
              <a:rPr lang="en-US" sz="2400">
                <a:blipFill>
                  <a:blip r:embed="rId2"/>
                  <a:tile tx="0" ty="0" sx="100000" sy="100000" flip="none" algn="tl"/>
                </a:blipFill>
                <a:effectLst/>
              </a:rPr>
              <a:t>Accountability is always unitary. A subordinate should be accountable to only one boss. In case he is made accountable to more than one boss there will be a confusion and friction. Different bosses may give their own orders and expect different performances. So it is essential that a subordinate is accountable to only one boss. </a:t>
            </a:r>
          </a:p>
          <a:p>
            <a:pPr marL="0" indent="0">
              <a:buFont typeface="+mj-lt"/>
              <a:buNone/>
            </a:pPr>
            <a:endParaRPr lang="en-US" sz="2400">
              <a:blipFill>
                <a:blip r:embed="rId2"/>
                <a:tile tx="0" ty="0" sx="100000" sy="100000" flip="none" algn="tl"/>
              </a:blipFill>
              <a:effectLst/>
            </a:endParaRPr>
          </a:p>
          <a:p>
            <a:pPr marL="0" indent="0">
              <a:buFont typeface="+mj-lt"/>
              <a:buNone/>
            </a:pPr>
            <a:endParaRPr lang="en-US" sz="2400">
              <a:blipFill>
                <a:blip r:embed="rId2"/>
                <a:tile tx="0" ty="0" sx="100000" sy="100000" flip="none" algn="tl"/>
              </a:blip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trips(downLef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b="1">
                <a:sym typeface="+mn-ea"/>
              </a:rPr>
            </a:br>
            <a:r>
              <a:rPr lang="en-US" b="1">
                <a:sym typeface="+mn-ea"/>
              </a:rPr>
              <a:t>Nature of Accountability :</a:t>
            </a:r>
            <a:br>
              <a:rPr lang="en-US" b="1">
                <a:sym typeface="+mn-ea"/>
              </a:rPr>
            </a:br>
            <a:endParaRPr lang="en-US"/>
          </a:p>
        </p:txBody>
      </p:sp>
      <p:sp>
        <p:nvSpPr>
          <p:cNvPr id="3" name="Content Placeholder 2"/>
          <p:cNvSpPr>
            <a:spLocks noGrp="1"/>
          </p:cNvSpPr>
          <p:nvPr>
            <p:ph idx="1"/>
          </p:nvPr>
        </p:nvSpPr>
        <p:spPr>
          <a:xfrm>
            <a:off x="188595" y="1553845"/>
            <a:ext cx="10972800" cy="4525963"/>
          </a:xfrm>
        </p:spPr>
        <p:txBody>
          <a:bodyPr/>
          <a:lstStyle/>
          <a:p>
            <a:pPr marL="0" indent="0">
              <a:buNone/>
            </a:pPr>
            <a:r>
              <a:rPr lang="en-US" sz="3600" b="1">
                <a:effectLst>
                  <a:glow rad="63500">
                    <a:schemeClr val="accent1">
                      <a:satMod val="175000"/>
                      <a:alpha val="40000"/>
                    </a:schemeClr>
                  </a:glow>
                  <a:reflection blurRad="6350" stA="60000" endA="900" endPos="58000" dir="5400000" sy="-100000" algn="bl" rotWithShape="0"/>
                </a:effectLst>
              </a:rPr>
              <a:t>4 .  Accountability Standards :</a:t>
            </a:r>
          </a:p>
          <a:p>
            <a:pPr marL="0" indent="0">
              <a:buNone/>
            </a:pPr>
            <a:endParaRPr lang="en-US" sz="3600" b="1">
              <a:effectLst>
                <a:glow rad="63500">
                  <a:schemeClr val="accent1">
                    <a:satMod val="175000"/>
                    <a:alpha val="40000"/>
                  </a:schemeClr>
                </a:glow>
                <a:reflection blurRad="6350" stA="60000" endA="900" endPos="58000" dir="5400000" sy="-100000" algn="bl" rotWithShape="0"/>
              </a:effectLst>
            </a:endParaRPr>
          </a:p>
          <a:p>
            <a:pPr marL="0" indent="0">
              <a:buNone/>
            </a:pPr>
            <a:r>
              <a:rPr lang="en-US" sz="2400">
                <a:blipFill>
                  <a:blip r:embed="rId2"/>
                  <a:tile tx="0" ty="0" sx="100000" sy="100000" flip="none" algn="tl"/>
                </a:blipFill>
                <a:effectLst/>
              </a:rPr>
              <a:t>The responsibility and accountability should be precisely fixed so as to see whether the assigned task is completed or not. There should be specific standards for judging the accountability.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
                                        <p:tgtEl>
                                          <p:spTgt spid="3">
                                            <p:txEl>
                                              <p:pRg st="2" end="2"/>
                                            </p:txEl>
                                          </p:spTgt>
                                        </p:tgtEl>
                                      </p:cBhvr>
                                    </p:animEffect>
                                    <p:anim calcmode="lin" valueType="num">
                                      <p:cBhvr>
                                        <p:cTn id="17"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Power :</a:t>
            </a:r>
          </a:p>
        </p:txBody>
      </p:sp>
      <p:sp>
        <p:nvSpPr>
          <p:cNvPr id="3" name="Content Placeholder 2"/>
          <p:cNvSpPr>
            <a:spLocks noGrp="1"/>
          </p:cNvSpPr>
          <p:nvPr>
            <p:ph idx="1"/>
          </p:nvPr>
        </p:nvSpPr>
        <p:spPr/>
        <p:txBody>
          <a:bodyPr/>
          <a:lstStyle/>
          <a:p>
            <a:r>
              <a:rPr lang="en-US"/>
              <a:t> </a:t>
            </a:r>
            <a:r>
              <a:rPr lang="en-US" sz="2000"/>
              <a:t>Power is the capacity to influence the behaviour of others. Power is not necessarily the corollary of authority.</a:t>
            </a:r>
          </a:p>
          <a:p>
            <a:pPr marL="0" indent="0">
              <a:buFont typeface="Arial" panose="020B0604020202020204" pitchFamily="34" charset="0"/>
              <a:buNone/>
            </a:pPr>
            <a:endParaRPr lang="en-US" sz="2000"/>
          </a:p>
          <a:p>
            <a:pPr>
              <a:buFont typeface="Arial" panose="020B0604020202020204" pitchFamily="34" charset="0"/>
              <a:buChar char="•"/>
            </a:pPr>
            <a:r>
              <a:rPr lang="en-US" sz="2000"/>
              <a:t> A person may not have an authority but still he can yield power. In fact, authority is the right to command whereas power is the capacity to command.</a:t>
            </a:r>
          </a:p>
          <a:p>
            <a:pPr marL="0" indent="0">
              <a:buFont typeface="Arial" panose="020B0604020202020204" pitchFamily="34" charset="0"/>
              <a:buNone/>
            </a:pPr>
            <a:endParaRPr lang="en-US" sz="2000"/>
          </a:p>
          <a:p>
            <a:pPr>
              <a:buFont typeface="Arial" panose="020B0604020202020204" pitchFamily="34" charset="0"/>
              <a:buChar char="•"/>
            </a:pPr>
            <a:r>
              <a:rPr lang="en-US" sz="2000"/>
              <a:t> A rich person may yield power because of his financial resources. A person having power has the ability to change the attitude of others. </a:t>
            </a:r>
          </a:p>
          <a:p>
            <a:pPr marL="0" indent="0">
              <a:buFont typeface="Arial" panose="020B0604020202020204" pitchFamily="34" charset="0"/>
              <a:buNone/>
            </a:pPr>
            <a:endParaRPr lang="en-US" sz="2000"/>
          </a:p>
          <a:p>
            <a:pPr>
              <a:buFont typeface="Arial" panose="020B0604020202020204" pitchFamily="34" charset="0"/>
              <a:buChar char="•"/>
            </a:pPr>
            <a:r>
              <a:rPr lang="en-US" sz="2000"/>
              <a:t>In the words of</a:t>
            </a:r>
            <a:r>
              <a:rPr lang="en-US" sz="2400" b="1"/>
              <a:t> Hicks </a:t>
            </a:r>
            <a:r>
              <a:rPr lang="en-US" sz="2000"/>
              <a:t>and </a:t>
            </a:r>
            <a:r>
              <a:rPr lang="en-US" sz="2400" b="1"/>
              <a:t>Gullet</a:t>
            </a:r>
            <a:r>
              <a:rPr lang="en-US" sz="2000"/>
              <a:t>, “Manager’s power in an organization may be seen as the ability to cause subordinates to do what the manager wishes him to 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down)">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a:t>A manager’s power may be measured in terms of the ability to:</a:t>
            </a:r>
          </a:p>
        </p:txBody>
      </p:sp>
      <p:sp>
        <p:nvSpPr>
          <p:cNvPr id="3" name="Content Placeholder 2"/>
          <p:cNvSpPr>
            <a:spLocks noGrp="1"/>
          </p:cNvSpPr>
          <p:nvPr>
            <p:ph idx="1"/>
          </p:nvPr>
        </p:nvSpPr>
        <p:spPr/>
        <p:txBody>
          <a:bodyPr/>
          <a:lstStyle/>
          <a:p>
            <a:pPr marL="571500" indent="-571500">
              <a:buFont typeface="+mj-lt"/>
              <a:buAutoNum type="romanUcPeriod"/>
            </a:pPr>
            <a:r>
              <a:rPr lang="en-US" sz="2800"/>
              <a:t> Give rewards</a:t>
            </a:r>
          </a:p>
          <a:p>
            <a:pPr marL="571500" indent="-571500">
              <a:buFont typeface="+mj-lt"/>
              <a:buAutoNum type="romanUcPeriod"/>
            </a:pPr>
            <a:r>
              <a:rPr lang="en-US" sz="2800"/>
              <a:t> Promise rewards</a:t>
            </a:r>
          </a:p>
          <a:p>
            <a:pPr marL="571500" indent="-571500">
              <a:buFont typeface="+mj-lt"/>
              <a:buAutoNum type="romanUcPeriod"/>
            </a:pPr>
            <a:r>
              <a:rPr lang="en-US" sz="2800"/>
              <a:t> Threaten to withdraw current rewards</a:t>
            </a:r>
          </a:p>
          <a:p>
            <a:pPr marL="571500" indent="-571500">
              <a:buFont typeface="+mj-lt"/>
              <a:buAutoNum type="romanUcPeriod"/>
            </a:pPr>
            <a:r>
              <a:rPr lang="en-US" sz="2800"/>
              <a:t> Withdraw current rewards</a:t>
            </a:r>
          </a:p>
          <a:p>
            <a:pPr marL="571500" indent="-571500">
              <a:buFont typeface="+mj-lt"/>
              <a:buAutoNum type="romanUcPeriod"/>
            </a:pPr>
            <a:r>
              <a:rPr lang="en-US" sz="2800"/>
              <a:t> Threaten punishment</a:t>
            </a:r>
          </a:p>
          <a:p>
            <a:pPr marL="571500" indent="-571500">
              <a:buFont typeface="+mj-lt"/>
              <a:buAutoNum type="romanUcPeriod"/>
            </a:pPr>
            <a:r>
              <a:rPr lang="en-US" sz="2800"/>
              <a:t> To punish</a:t>
            </a:r>
          </a:p>
          <a:p>
            <a:pPr marL="0" indent="0">
              <a:buFont typeface="+mj-lt"/>
              <a:buNone/>
            </a:pPr>
            <a:endParaRPr lang="en-US" sz="2400"/>
          </a:p>
          <a:p>
            <a:pPr marL="0" indent="0">
              <a:buFont typeface="+mj-lt"/>
              <a:buNone/>
            </a:pPr>
            <a:r>
              <a:rPr lang="en-US" sz="2400"/>
              <a:t>In this sense power is exercised not only to give benefits to a person for behaving in a particular manner but also for withdrawing the benefits already given if he does not follow the commands.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Sources of Power :</a:t>
            </a:r>
          </a:p>
        </p:txBody>
      </p:sp>
      <p:sp>
        <p:nvSpPr>
          <p:cNvPr id="3" name="Content Placeholder 2"/>
          <p:cNvSpPr>
            <a:spLocks noGrp="1"/>
          </p:cNvSpPr>
          <p:nvPr>
            <p:ph idx="1"/>
          </p:nvPr>
        </p:nvSpPr>
        <p:spPr>
          <a:xfrm>
            <a:off x="609600" y="1612265"/>
            <a:ext cx="10972800" cy="4525963"/>
          </a:xfrm>
        </p:spPr>
        <p:txBody>
          <a:bodyPr/>
          <a:lstStyle/>
          <a:p>
            <a:pPr>
              <a:buFont typeface="Arial" panose="020B0604020202020204" pitchFamily="34" charset="0"/>
              <a:buChar char="•"/>
            </a:pPr>
            <a:r>
              <a:rPr lang="en-US" b="1" u="sng"/>
              <a:t> There are following sources of power</a:t>
            </a:r>
            <a:r>
              <a:rPr lang="en-US" b="1"/>
              <a:t> :</a:t>
            </a:r>
          </a:p>
          <a:p>
            <a:pPr marL="0" indent="0">
              <a:buFont typeface="Arial" panose="020B0604020202020204" pitchFamily="34" charset="0"/>
              <a:buNone/>
            </a:pPr>
            <a:endParaRPr lang="en-US" b="1"/>
          </a:p>
          <a:p>
            <a:pPr marL="514350" indent="-514350">
              <a:buFont typeface="Arial" panose="020B0604020202020204" pitchFamily="34" charset="0"/>
              <a:buAutoNum type="arabicPeriod"/>
            </a:pPr>
            <a:r>
              <a:rPr lang="en-US" sz="3600" b="1">
                <a:effectLst>
                  <a:glow rad="63500">
                    <a:schemeClr val="accent1">
                      <a:satMod val="175000"/>
                      <a:alpha val="40000"/>
                    </a:schemeClr>
                  </a:glow>
                  <a:outerShdw blurRad="50800" dist="38100" dir="2700000" algn="tl" rotWithShape="0">
                    <a:prstClr val="black">
                      <a:alpha val="40000"/>
                    </a:prstClr>
                  </a:outerShdw>
                  <a:reflection blurRad="6350" stA="60000" endA="900" endPos="58000" dir="5400000" sy="-100000" algn="bl" rotWithShape="0"/>
                </a:effectLst>
              </a:rPr>
              <a:t>Legitimate Power :</a:t>
            </a:r>
          </a:p>
          <a:p>
            <a:pPr marL="0" indent="0">
              <a:buFont typeface="Arial" panose="020B0604020202020204" pitchFamily="34" charset="0"/>
              <a:buNone/>
            </a:pPr>
            <a:endParaRPr lang="en-US" sz="3600" b="1">
              <a:effectLst>
                <a:glow rad="63500">
                  <a:schemeClr val="accent1">
                    <a:satMod val="175000"/>
                    <a:alpha val="40000"/>
                  </a:schemeClr>
                </a:glow>
                <a:outerShdw blurRad="50800" dist="38100" dir="2700000" algn="tl" rotWithShape="0">
                  <a:prstClr val="black">
                    <a:alpha val="40000"/>
                  </a:prstClr>
                </a:outerShdw>
                <a:reflection blurRad="6350" stA="60000" endA="900" endPos="58000" dir="5400000" sy="-100000" algn="bl" rotWithShape="0"/>
              </a:effectLst>
            </a:endParaRPr>
          </a:p>
          <a:p>
            <a:pPr marL="0" indent="0">
              <a:buFont typeface="Arial" panose="020B0604020202020204" pitchFamily="34" charset="0"/>
              <a:buNone/>
            </a:pPr>
            <a:r>
              <a:rPr lang="en-US" sz="2400">
                <a:blipFill>
                  <a:blip r:embed="rId2"/>
                  <a:tile tx="0" ty="0" sx="100000" sy="100000" flip="none" algn="tl"/>
                </a:blipFill>
              </a:rPr>
              <a:t>This power corresponds authority. When a person is lawfully entitled to exercise power over the other it is called legitimate power. The influences has the authority to influence the behaviour of the other person.</a:t>
            </a:r>
          </a:p>
          <a:p>
            <a:pPr marL="0" indent="0">
              <a:buFont typeface="Arial" panose="020B0604020202020204" pitchFamily="34" charset="0"/>
              <a:buNone/>
            </a:pPr>
            <a:endParaRPr lang="en-US" sz="2400">
              <a:blipFill>
                <a:blip r:embed="rId2"/>
                <a:tile tx="0" ty="0" sx="100000" sy="100000" flip="none" algn="tl"/>
              </a:blipFill>
            </a:endParaRPr>
          </a:p>
          <a:p>
            <a:pPr marL="0" indent="0">
              <a:buFont typeface="Arial" panose="020B0604020202020204" pitchFamily="34" charset="0"/>
              <a:buNone/>
            </a:pPr>
            <a:endParaRPr lang="en-US" sz="2400">
              <a:blipFill>
                <a:blip r:embed="rId2"/>
                <a:tile tx="0" ty="0" sx="100000" sy="100000" flip="none" algn="tl"/>
              </a:blip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ym typeface="+mn-ea"/>
              </a:rPr>
              <a:t>Sources of Power :</a:t>
            </a:r>
            <a:endParaRPr lang="en-US"/>
          </a:p>
        </p:txBody>
      </p:sp>
      <p:sp>
        <p:nvSpPr>
          <p:cNvPr id="3" name="Content Placeholder 2"/>
          <p:cNvSpPr>
            <a:spLocks noGrp="1"/>
          </p:cNvSpPr>
          <p:nvPr>
            <p:ph idx="1"/>
          </p:nvPr>
        </p:nvSpPr>
        <p:spPr>
          <a:xfrm>
            <a:off x="95885" y="1600200"/>
            <a:ext cx="11486515" cy="5257165"/>
          </a:xfrm>
        </p:spPr>
        <p:txBody>
          <a:bodyPr/>
          <a:lstStyle/>
          <a:p>
            <a:pPr marL="0" indent="0">
              <a:buNone/>
            </a:pPr>
            <a:r>
              <a:rPr lang="en-US" sz="3600" b="1">
                <a:effectLst>
                  <a:glow rad="63500">
                    <a:schemeClr val="accent1">
                      <a:satMod val="175000"/>
                      <a:alpha val="40000"/>
                    </a:schemeClr>
                  </a:glow>
                  <a:outerShdw blurRad="50800" dist="38100" dir="2700000" algn="tl" rotWithShape="0">
                    <a:prstClr val="black">
                      <a:alpha val="40000"/>
                    </a:prstClr>
                  </a:outerShdw>
                  <a:reflection blurRad="6350" stA="60000" endA="900" endPos="58000" dir="5400000" sy="-100000" algn="bl" rotWithShape="0"/>
                </a:effectLst>
              </a:rPr>
              <a:t>2 . Reward Power :</a:t>
            </a:r>
          </a:p>
          <a:p>
            <a:pPr marL="0" indent="0">
              <a:buNone/>
            </a:pPr>
            <a:r>
              <a:rPr lang="en-US"/>
              <a:t> </a:t>
            </a:r>
          </a:p>
          <a:p>
            <a:pPr marL="0" indent="0">
              <a:buNone/>
            </a:pPr>
            <a:r>
              <a:rPr lang="en-US" sz="2400">
                <a:blipFill>
                  <a:blip r:embed="rId2"/>
                  <a:tile tx="0" ty="0" sx="100000" sy="100000" flip="none" algn="tl"/>
                </a:blipFill>
              </a:rPr>
              <a:t>When a person has the power to give rewards to others for behaving or doing what the influence wants them to do, it is reward power. Since people can benefit by obeying the power of the person, they will fall in line.</a:t>
            </a:r>
          </a:p>
          <a:p>
            <a:pPr marL="0" indent="0">
              <a:buNone/>
            </a:pPr>
            <a:endParaRPr lang="en-US" sz="2400">
              <a:blipFill>
                <a:blip r:embed="rId2"/>
                <a:tile tx="0" ty="0" sx="100000" sy="100000" flip="none" algn="tl"/>
              </a:blipFill>
            </a:endParaRPr>
          </a:p>
          <a:p>
            <a:pPr marL="0" indent="0">
              <a:buNone/>
            </a:pPr>
            <a:r>
              <a:rPr lang="en-US" sz="3600" b="1">
                <a:effectLst>
                  <a:glow rad="63500">
                    <a:schemeClr val="accent1">
                      <a:satMod val="175000"/>
                      <a:alpha val="40000"/>
                    </a:schemeClr>
                  </a:glow>
                  <a:outerShdw blurRad="50800" dist="38100" dir="2700000" algn="tl" rotWithShape="0">
                    <a:prstClr val="black">
                      <a:alpha val="40000"/>
                    </a:prstClr>
                  </a:outerShdw>
                  <a:reflection blurRad="6350" stA="60000" endA="900" endPos="58000" dir="5400000" sy="-100000" algn="bl" rotWithShape="0"/>
                </a:effectLst>
              </a:rPr>
              <a:t>3 . Coercive Power :</a:t>
            </a:r>
          </a:p>
          <a:p>
            <a:pPr marL="0" indent="0">
              <a:buNone/>
            </a:pPr>
            <a:r>
              <a:rPr lang="en-US"/>
              <a:t> </a:t>
            </a:r>
          </a:p>
          <a:p>
            <a:pPr marL="0" indent="0">
              <a:buNone/>
            </a:pPr>
            <a:r>
              <a:rPr lang="en-US" sz="2400">
                <a:blipFill>
                  <a:blip r:embed="rId2"/>
                  <a:tile tx="0" ty="0" sx="100000" sy="100000" flip="none" algn="tl"/>
                </a:blipFill>
              </a:rPr>
              <a:t>Coercive power implies non-physical punishments. The influences has the power to punish a subordinate for not carrying out orders or for not meeting requirements.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theme/theme1.xml><?xml version="1.0" encoding="utf-8"?>
<a:theme xmlns:a="http://schemas.openxmlformats.org/drawingml/2006/main" name="Business Cooperate">
  <a:themeElements>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siness Cooperat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 Coope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 Coope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 Coope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 Coope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 Coope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 Coope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 Coope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 Coope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 Coope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 Coope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 Coope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3971</Words>
  <Application>Microsoft Office PowerPoint</Application>
  <PresentationFormat>Widescreen</PresentationFormat>
  <Paragraphs>101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Business Cooperate</vt:lpstr>
      <vt:lpstr>Accountability :</vt:lpstr>
      <vt:lpstr>Nature of Accountability :</vt:lpstr>
      <vt:lpstr>  Nature of Accountability : </vt:lpstr>
      <vt:lpstr> Nature of Accountability : </vt:lpstr>
      <vt:lpstr> Nature of Accountability : </vt:lpstr>
      <vt:lpstr>Power :</vt:lpstr>
      <vt:lpstr>A manager’s power may be measured in terms of the ability to:</vt:lpstr>
      <vt:lpstr>Sources of Power :</vt:lpstr>
      <vt:lpstr>Sources of Power :</vt:lpstr>
      <vt:lpstr> Sources of Power :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Accountability :</dc:title>
  <dc:creator/>
  <cp:lastModifiedBy>919113138015</cp:lastModifiedBy>
  <cp:revision>5</cp:revision>
  <dcterms:created xsi:type="dcterms:W3CDTF">2023-01-19T18:01:00Z</dcterms:created>
  <dcterms:modified xsi:type="dcterms:W3CDTF">2023-02-06T06:02:51Z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61C22CAF16E84E6899F7DBB3F1F2E7B1</vt:lpwstr>
  </property>
  <property fmtid="{D5CDD505-2E9C-101B-9397-08002B2CF9AE}" pid="3" name="KSOProductBuildVer">
    <vt:lpwstr>1033-11.2.0.11440</vt:lpwstr>
  </property>
</Properties>
</file>